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5214" r:id="rId3"/>
  </p:sldMasterIdLst>
  <p:notesMasterIdLst>
    <p:notesMasterId r:id="rId16"/>
  </p:notesMasterIdLst>
  <p:handoutMasterIdLst>
    <p:handoutMasterId r:id="rId17"/>
  </p:handoutMasterIdLst>
  <p:sldIdLst>
    <p:sldId id="371" r:id="rId4"/>
    <p:sldId id="372" r:id="rId5"/>
    <p:sldId id="374" r:id="rId6"/>
    <p:sldId id="375" r:id="rId7"/>
    <p:sldId id="376" r:id="rId8"/>
    <p:sldId id="377" r:id="rId9"/>
    <p:sldId id="381" r:id="rId10"/>
    <p:sldId id="380" r:id="rId11"/>
    <p:sldId id="378" r:id="rId12"/>
    <p:sldId id="379" r:id="rId13"/>
    <p:sldId id="382" r:id="rId14"/>
    <p:sldId id="373" r:id="rId15"/>
  </p:sldIdLst>
  <p:sldSz cx="9145588" cy="6858000"/>
  <p:notesSz cx="9874250" cy="6797675"/>
  <p:defaultTextStyle>
    <a:defPPr>
      <a:defRPr lang="sr-Latn-C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6EE1FF"/>
    <a:srgbClr val="6E7D34"/>
    <a:srgbClr val="008C2D"/>
    <a:srgbClr val="A00A28"/>
    <a:srgbClr val="1987C8"/>
    <a:srgbClr val="0A3C6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2261" autoAdjust="0"/>
  </p:normalViewPr>
  <p:slideViewPr>
    <p:cSldViewPr snapToGrid="0">
      <p:cViewPr varScale="1">
        <p:scale>
          <a:sx n="106" d="100"/>
          <a:sy n="106" d="100"/>
        </p:scale>
        <p:origin x="1362" y="96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100" y="-108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5D9B-FBBB-4218-B66A-9A459DFBC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086FF-D813-4BC5-838C-43217CE6C6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AAE2F03-21B6-4BB8-B986-7F003A60481E}" type="datetimeFigureOut">
              <a:rPr lang="hr-HR"/>
              <a:pPr>
                <a:defRPr/>
              </a:pPr>
              <a:t>11.2.2019.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3DA5A-A99A-420F-8CC8-4BD5A5F64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D0EF1-8987-4D08-8BEE-723778DBA4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87ED95-CEEB-4801-95A8-6712665587E9}" type="slidenum">
              <a:rPr lang="hr-HR" altLang="sr-Latn-RS"/>
              <a:pPr>
                <a:defRPr/>
              </a:pPr>
              <a:t>‹#›</a:t>
            </a:fld>
            <a:endParaRPr lang="hr-HR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2FA68C-3E4E-4D9A-B4AD-1235F38FC6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2B17B-7583-4139-A952-9C73C3F3CBF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5757CEA-4152-4394-A6AA-56586E9400B1}" type="datetimeFigureOut">
              <a:rPr lang="hr-HR"/>
              <a:pPr>
                <a:defRPr/>
              </a:pPr>
              <a:t>11.2.2019.</a:t>
            </a:fld>
            <a:endParaRPr lang="hr-H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39E421-4834-4DE0-9BF2-9B0DAEE3B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r-HR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BFE952-145E-4F9B-8150-9631DDF67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9DCE4-1761-4EBB-BB30-D0AB2EB177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58C-751A-44B0-870B-69F5C4063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ACEAAB5-713E-40FF-BFBD-BB219CC347D0}" type="slidenum">
              <a:rPr lang="hr-HR" altLang="sr-Latn-RS"/>
              <a:pPr>
                <a:defRPr/>
              </a:pPr>
              <a:t>‹#›</a:t>
            </a:fld>
            <a:endParaRPr lang="hr-HR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Indiacelebrating.com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CEAAB5-713E-40FF-BFBD-BB219CC347D0}" type="slidenum">
              <a:rPr lang="hr-HR" altLang="sr-Latn-RS" smtClean="0"/>
              <a:pPr>
                <a:defRPr/>
              </a:pPr>
              <a:t>5</a:t>
            </a:fld>
            <a:endParaRPr lang="hr-HR" altLang="sr-Latn-RS"/>
          </a:p>
        </p:txBody>
      </p:sp>
    </p:spTree>
    <p:extLst>
      <p:ext uri="{BB962C8B-B14F-4D97-AF65-F5344CB8AC3E}">
        <p14:creationId xmlns:p14="http://schemas.microsoft.com/office/powerpoint/2010/main" val="223495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ERICA MATIJEVIC\NOVORADNOMESTO\PROJEKTI\KING ICT\Marketing\identitet\KING_ICT_logo [Converted].png">
            <a:extLst>
              <a:ext uri="{FF2B5EF4-FFF2-40B4-BE49-F238E27FC236}">
                <a16:creationId xmlns:a16="http://schemas.microsoft.com/office/drawing/2014/main" id="{16E77A5C-6732-4D29-AE38-6A9187297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788988"/>
            <a:ext cx="26352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9584" y="3448056"/>
            <a:ext cx="6972300" cy="2009338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51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146332" y="5426099"/>
            <a:ext cx="3209131" cy="285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176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vodn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73">
            <a:extLst>
              <a:ext uri="{FF2B5EF4-FFF2-40B4-BE49-F238E27FC236}">
                <a16:creationId xmlns:a16="http://schemas.microsoft.com/office/drawing/2014/main" id="{D431C0C4-872C-4B23-9080-738E85D1C1C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4" name="Freeform 126">
              <a:extLst>
                <a:ext uri="{FF2B5EF4-FFF2-40B4-BE49-F238E27FC236}">
                  <a16:creationId xmlns:a16="http://schemas.microsoft.com/office/drawing/2014/main" id="{6FE45671-3E13-46E4-A19B-89EB96737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5" name="Freeform 127">
              <a:extLst>
                <a:ext uri="{FF2B5EF4-FFF2-40B4-BE49-F238E27FC236}">
                  <a16:creationId xmlns:a16="http://schemas.microsoft.com/office/drawing/2014/main" id="{A1D3C811-AFED-429F-A4A2-E2ECB1F7C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6" name="Freeform 128">
              <a:extLst>
                <a:ext uri="{FF2B5EF4-FFF2-40B4-BE49-F238E27FC236}">
                  <a16:creationId xmlns:a16="http://schemas.microsoft.com/office/drawing/2014/main" id="{BFBE2F1C-9A9F-49C4-8B37-D8195305D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888194" y="4230686"/>
            <a:ext cx="7369200" cy="9271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l">
              <a:lnSpc>
                <a:spcPts val="34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0677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rz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3">
            <a:extLst>
              <a:ext uri="{FF2B5EF4-FFF2-40B4-BE49-F238E27FC236}">
                <a16:creationId xmlns:a16="http://schemas.microsoft.com/office/drawing/2014/main" id="{0450966A-8F2C-42F0-BB18-1AD7FADFD4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5" name="Freeform 126">
              <a:extLst>
                <a:ext uri="{FF2B5EF4-FFF2-40B4-BE49-F238E27FC236}">
                  <a16:creationId xmlns:a16="http://schemas.microsoft.com/office/drawing/2014/main" id="{D5A77F04-9521-48B0-9694-BB273264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6" name="Freeform 127">
              <a:extLst>
                <a:ext uri="{FF2B5EF4-FFF2-40B4-BE49-F238E27FC236}">
                  <a16:creationId xmlns:a16="http://schemas.microsoft.com/office/drawing/2014/main" id="{870C0149-4A77-48D7-8EE3-C84C37E28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AD2F71BA-59AA-4377-B77B-14E9DD76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B0E89FAA-B6BD-45E3-8009-34B4C7938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9145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80" y="1785927"/>
            <a:ext cx="8231029" cy="43402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6394" y="355600"/>
            <a:ext cx="8272800" cy="7016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193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drzaj portfolio1 (3 stupc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4956019B-0F6B-4096-AF25-64FF705CF5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9145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73">
            <a:extLst>
              <a:ext uri="{FF2B5EF4-FFF2-40B4-BE49-F238E27FC236}">
                <a16:creationId xmlns:a16="http://schemas.microsoft.com/office/drawing/2014/main" id="{FCE358D6-0F9B-42E0-BEE3-9312A509AC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9" name="Freeform 126">
              <a:extLst>
                <a:ext uri="{FF2B5EF4-FFF2-40B4-BE49-F238E27FC236}">
                  <a16:creationId xmlns:a16="http://schemas.microsoft.com/office/drawing/2014/main" id="{F7BA0056-F017-48F3-ABF4-9229D6717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10" name="Freeform 127">
              <a:extLst>
                <a:ext uri="{FF2B5EF4-FFF2-40B4-BE49-F238E27FC236}">
                  <a16:creationId xmlns:a16="http://schemas.microsoft.com/office/drawing/2014/main" id="{9D462A77-CACF-4330-A09B-2F74B24C8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13" name="Freeform 128">
              <a:extLst>
                <a:ext uri="{FF2B5EF4-FFF2-40B4-BE49-F238E27FC236}">
                  <a16:creationId xmlns:a16="http://schemas.microsoft.com/office/drawing/2014/main" id="{9D9CE63F-1B24-47E5-AC2C-A0A28DAFB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80" y="1785927"/>
            <a:ext cx="8231029" cy="116047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455638" y="3331742"/>
            <a:ext cx="3887787" cy="30785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649118" y="3331742"/>
            <a:ext cx="3887787" cy="30785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36394" y="355600"/>
            <a:ext cx="8272800" cy="7016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061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drzaj portfoli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>
            <a:extLst>
              <a:ext uri="{FF2B5EF4-FFF2-40B4-BE49-F238E27FC236}">
                <a16:creationId xmlns:a16="http://schemas.microsoft.com/office/drawing/2014/main" id="{C83DD4FC-62DD-4910-919F-C62B84DF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9145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B33E2F-30BF-4A19-AED2-33D25E0E0901}"/>
              </a:ext>
            </a:extLst>
          </p:cNvPr>
          <p:cNvCxnSpPr/>
          <p:nvPr/>
        </p:nvCxnSpPr>
        <p:spPr bwMode="auto">
          <a:xfrm flipH="1">
            <a:off x="4557713" y="2417763"/>
            <a:ext cx="0" cy="39131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8A6230-C060-4292-AC6A-604E9FFAADED}"/>
              </a:ext>
            </a:extLst>
          </p:cNvPr>
          <p:cNvCxnSpPr/>
          <p:nvPr/>
        </p:nvCxnSpPr>
        <p:spPr bwMode="auto">
          <a:xfrm flipH="1">
            <a:off x="1103313" y="4213225"/>
            <a:ext cx="69691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83CC9F-C770-4AE8-94A2-43D35BBD0F22}"/>
              </a:ext>
            </a:extLst>
          </p:cNvPr>
          <p:cNvCxnSpPr/>
          <p:nvPr/>
        </p:nvCxnSpPr>
        <p:spPr bwMode="auto">
          <a:xfrm flipH="1">
            <a:off x="4557713" y="2417763"/>
            <a:ext cx="0" cy="39131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C7C99-CAD7-4A10-844A-778C463F98B2}"/>
              </a:ext>
            </a:extLst>
          </p:cNvPr>
          <p:cNvCxnSpPr/>
          <p:nvPr/>
        </p:nvCxnSpPr>
        <p:spPr bwMode="auto">
          <a:xfrm flipH="1">
            <a:off x="1103313" y="4213225"/>
            <a:ext cx="69691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B0166-DFFC-4390-920D-7393256B5D62}"/>
              </a:ext>
            </a:extLst>
          </p:cNvPr>
          <p:cNvCxnSpPr/>
          <p:nvPr userDrawn="1"/>
        </p:nvCxnSpPr>
        <p:spPr bwMode="auto">
          <a:xfrm flipH="1">
            <a:off x="4557713" y="2417763"/>
            <a:ext cx="0" cy="39131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8CE269-A7F5-4F12-98EE-7FA6D04567CE}"/>
              </a:ext>
            </a:extLst>
          </p:cNvPr>
          <p:cNvCxnSpPr/>
          <p:nvPr userDrawn="1"/>
        </p:nvCxnSpPr>
        <p:spPr bwMode="auto">
          <a:xfrm flipH="1">
            <a:off x="1103313" y="4213225"/>
            <a:ext cx="69691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73">
            <a:extLst>
              <a:ext uri="{FF2B5EF4-FFF2-40B4-BE49-F238E27FC236}">
                <a16:creationId xmlns:a16="http://schemas.microsoft.com/office/drawing/2014/main" id="{84CD53BF-38A2-4EC7-A550-0ED087E08C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17" name="Freeform 126">
              <a:extLst>
                <a:ext uri="{FF2B5EF4-FFF2-40B4-BE49-F238E27FC236}">
                  <a16:creationId xmlns:a16="http://schemas.microsoft.com/office/drawing/2014/main" id="{AA90C6A9-D8E6-42C9-8958-F9A2C85C8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18" name="Freeform 127">
              <a:extLst>
                <a:ext uri="{FF2B5EF4-FFF2-40B4-BE49-F238E27FC236}">
                  <a16:creationId xmlns:a16="http://schemas.microsoft.com/office/drawing/2014/main" id="{8D3D890B-53DF-464F-A8DF-D069E147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19" name="Freeform 128">
              <a:extLst>
                <a:ext uri="{FF2B5EF4-FFF2-40B4-BE49-F238E27FC236}">
                  <a16:creationId xmlns:a16="http://schemas.microsoft.com/office/drawing/2014/main" id="{43471AF2-7BD8-48B0-88DC-FE0B251F8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6394" y="355600"/>
            <a:ext cx="8272800" cy="7016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454025" y="1839913"/>
            <a:ext cx="3780000" cy="1085850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54025" y="4329113"/>
            <a:ext cx="3780000" cy="1085850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788921" y="1839913"/>
            <a:ext cx="4140000" cy="1085850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788921" y="4329113"/>
            <a:ext cx="4140000" cy="1085850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449263" y="1320800"/>
            <a:ext cx="8491537" cy="3048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tx1"/>
                </a:solidFill>
              </a:defRPr>
            </a:lvl1pPr>
            <a:lvl2pPr>
              <a:buNone/>
              <a:defRPr sz="1600">
                <a:solidFill>
                  <a:schemeClr val="tx1"/>
                </a:solidFill>
              </a:defRPr>
            </a:lvl2pPr>
            <a:lvl3pPr>
              <a:buNone/>
              <a:defRPr sz="1600">
                <a:solidFill>
                  <a:schemeClr val="tx1"/>
                </a:solidFill>
              </a:defRPr>
            </a:lvl3pPr>
            <a:lvl4pPr>
              <a:buNone/>
              <a:defRPr sz="1600">
                <a:solidFill>
                  <a:schemeClr val="tx1"/>
                </a:solidFill>
              </a:defRPr>
            </a:lvl4pPr>
            <a:lvl5pPr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3836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dnji slide (portfoli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\\sh1king\king-ict\OrganizacijskeCjeline\OdjelMarketinga\DIZAJN\grafika_ppt\ppt_grafika-11.png">
            <a:extLst>
              <a:ext uri="{FF2B5EF4-FFF2-40B4-BE49-F238E27FC236}">
                <a16:creationId xmlns:a16="http://schemas.microsoft.com/office/drawing/2014/main" id="{0AEDC9F8-21C4-45C7-BB1E-8FF4F76C57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184150"/>
            <a:ext cx="5662612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73">
            <a:extLst>
              <a:ext uri="{FF2B5EF4-FFF2-40B4-BE49-F238E27FC236}">
                <a16:creationId xmlns:a16="http://schemas.microsoft.com/office/drawing/2014/main" id="{FD91F2BE-FC12-483A-B3E4-8B7D97FEEAF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5" name="Freeform 126">
              <a:extLst>
                <a:ext uri="{FF2B5EF4-FFF2-40B4-BE49-F238E27FC236}">
                  <a16:creationId xmlns:a16="http://schemas.microsoft.com/office/drawing/2014/main" id="{DB35785B-8AD5-47F5-8BD7-D0D3F4BBE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6" name="Freeform 127">
              <a:extLst>
                <a:ext uri="{FF2B5EF4-FFF2-40B4-BE49-F238E27FC236}">
                  <a16:creationId xmlns:a16="http://schemas.microsoft.com/office/drawing/2014/main" id="{A8109373-4208-4CE7-A67B-7D9F47929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7" name="Freeform 128">
              <a:extLst>
                <a:ext uri="{FF2B5EF4-FFF2-40B4-BE49-F238E27FC236}">
                  <a16:creationId xmlns:a16="http://schemas.microsoft.com/office/drawing/2014/main" id="{DDE7ED2E-43E8-4B60-89E1-4E503A8CF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888194" y="5259386"/>
            <a:ext cx="7369200" cy="9271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l">
              <a:lnSpc>
                <a:spcPts val="3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522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dnj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perica.matijevic\Desktop\Untitled-1.png">
            <a:extLst>
              <a:ext uri="{FF2B5EF4-FFF2-40B4-BE49-F238E27FC236}">
                <a16:creationId xmlns:a16="http://schemas.microsoft.com/office/drawing/2014/main" id="{5D843DED-826D-413B-B571-6E2D5CD6E2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4800"/>
            <a:ext cx="8278812" cy="591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73">
            <a:extLst>
              <a:ext uri="{FF2B5EF4-FFF2-40B4-BE49-F238E27FC236}">
                <a16:creationId xmlns:a16="http://schemas.microsoft.com/office/drawing/2014/main" id="{5ED27C5C-15F7-4D3F-9A49-2D8912C3588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5" name="Freeform 126">
              <a:extLst>
                <a:ext uri="{FF2B5EF4-FFF2-40B4-BE49-F238E27FC236}">
                  <a16:creationId xmlns:a16="http://schemas.microsoft.com/office/drawing/2014/main" id="{1C4A9474-A833-483B-ABE2-70D76210E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6" name="Freeform 127">
              <a:extLst>
                <a:ext uri="{FF2B5EF4-FFF2-40B4-BE49-F238E27FC236}">
                  <a16:creationId xmlns:a16="http://schemas.microsoft.com/office/drawing/2014/main" id="{E9949A0D-9AF9-4F8D-85EE-9EA5836A0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7" name="Freeform 128">
              <a:extLst>
                <a:ext uri="{FF2B5EF4-FFF2-40B4-BE49-F238E27FC236}">
                  <a16:creationId xmlns:a16="http://schemas.microsoft.com/office/drawing/2014/main" id="{98A03188-E0CF-42E5-A4F9-576334E6A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888194" y="5259386"/>
            <a:ext cx="7369200" cy="9271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l">
              <a:lnSpc>
                <a:spcPts val="3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253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dnji slide (praz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73">
            <a:extLst>
              <a:ext uri="{FF2B5EF4-FFF2-40B4-BE49-F238E27FC236}">
                <a16:creationId xmlns:a16="http://schemas.microsoft.com/office/drawing/2014/main" id="{2AC44029-4BB6-46BC-9E6E-4488F413DB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92058" y="6504350"/>
            <a:ext cx="520700" cy="112712"/>
            <a:chOff x="8072462" y="6572296"/>
            <a:chExt cx="520509" cy="112104"/>
          </a:xfrm>
          <a:solidFill>
            <a:srgbClr val="BA0D1D"/>
          </a:solidFill>
        </p:grpSpPr>
        <p:sp>
          <p:nvSpPr>
            <p:cNvPr id="4" name="Freeform 126">
              <a:extLst>
                <a:ext uri="{FF2B5EF4-FFF2-40B4-BE49-F238E27FC236}">
                  <a16:creationId xmlns:a16="http://schemas.microsoft.com/office/drawing/2014/main" id="{96565FAA-DF43-4463-AE5D-585A3416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58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5" name="Freeform 127">
              <a:extLst>
                <a:ext uri="{FF2B5EF4-FFF2-40B4-BE49-F238E27FC236}">
                  <a16:creationId xmlns:a16="http://schemas.microsoft.com/office/drawing/2014/main" id="{F78F25B4-17B2-4079-96D1-EC3CDBBEB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040" y="6572296"/>
              <a:ext cx="153931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8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7" y="76"/>
                    <a:pt x="178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  <p:sp>
          <p:nvSpPr>
            <p:cNvPr id="6" name="Freeform 128">
              <a:extLst>
                <a:ext uri="{FF2B5EF4-FFF2-40B4-BE49-F238E27FC236}">
                  <a16:creationId xmlns:a16="http://schemas.microsoft.com/office/drawing/2014/main" id="{815C13D4-4759-4B20-95F4-31775200F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62" y="6572296"/>
              <a:ext cx="152344" cy="112104"/>
            </a:xfrm>
            <a:custGeom>
              <a:avLst/>
              <a:gdLst>
                <a:gd name="T0" fmla="*/ 2147483647 w 187"/>
                <a:gd name="T1" fmla="*/ 2147483647 h 135"/>
                <a:gd name="T2" fmla="*/ 2147483647 w 187"/>
                <a:gd name="T3" fmla="*/ 2147483647 h 135"/>
                <a:gd name="T4" fmla="*/ 0 w 187"/>
                <a:gd name="T5" fmla="*/ 2147483647 h 135"/>
                <a:gd name="T6" fmla="*/ 0 w 187"/>
                <a:gd name="T7" fmla="*/ 2147483647 h 135"/>
                <a:gd name="T8" fmla="*/ 2147483647 w 187"/>
                <a:gd name="T9" fmla="*/ 2147483647 h 135"/>
                <a:gd name="T10" fmla="*/ 2147483647 w 187"/>
                <a:gd name="T11" fmla="*/ 2147483647 h 135"/>
                <a:gd name="T12" fmla="*/ 2147483647 w 187"/>
                <a:gd name="T13" fmla="*/ 2147483647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" h="135">
                  <a:moveTo>
                    <a:pt x="177" y="79"/>
                  </a:moveTo>
                  <a:cubicBezTo>
                    <a:pt x="12" y="133"/>
                    <a:pt x="12" y="133"/>
                    <a:pt x="12" y="133"/>
                  </a:cubicBezTo>
                  <a:cubicBezTo>
                    <a:pt x="6" y="135"/>
                    <a:pt x="0" y="130"/>
                    <a:pt x="0" y="12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2" y="2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87" y="60"/>
                    <a:pt x="186" y="76"/>
                    <a:pt x="17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888194" y="5259386"/>
            <a:ext cx="7369200" cy="9271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l">
              <a:lnSpc>
                <a:spcPts val="34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6120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E08EA-A4C0-405B-9773-250FE721F7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5125" y="276225"/>
            <a:ext cx="2540000" cy="4619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hr-HR" sz="2400" b="1">
                <a:solidFill>
                  <a:srgbClr val="404040"/>
                </a:solidFill>
                <a:latin typeface="Calibri" pitchFamily="34" charset="0"/>
              </a:rPr>
              <a:t>KING boje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11F3-F322-4B9D-A4B7-CCA17C4CB0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53225" y="6362700"/>
            <a:ext cx="2085975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hr-HR" sz="1100">
                <a:latin typeface="Calibri" pitchFamily="34" charset="0"/>
              </a:rPr>
              <a:t>*nalaze se pod “Custom Colors”</a:t>
            </a:r>
          </a:p>
        </p:txBody>
      </p:sp>
      <p:pic>
        <p:nvPicPr>
          <p:cNvPr id="4" name="Picture 4" descr="C:\Users\perica.matijevic\Desktop\trokutici_RGB.png">
            <a:extLst>
              <a:ext uri="{FF2B5EF4-FFF2-40B4-BE49-F238E27FC236}">
                <a16:creationId xmlns:a16="http://schemas.microsoft.com/office/drawing/2014/main" id="{79C43EDE-B26D-4BAA-BEAB-ACFF696848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266825"/>
            <a:ext cx="6577012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19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83" r:id="rId1"/>
    <p:sldLayoutId id="2147485584" r:id="rId2"/>
    <p:sldLayoutId id="2147485585" r:id="rId3"/>
    <p:sldLayoutId id="2147485586" r:id="rId4"/>
    <p:sldLayoutId id="2147485587" r:id="rId5"/>
    <p:sldLayoutId id="2147485588" r:id="rId6"/>
    <p:sldLayoutId id="2147485589" r:id="rId7"/>
    <p:sldLayoutId id="2147485590" r:id="rId8"/>
    <p:sldLayoutId id="2147485591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2C9BD80-1164-450F-A95C-D9298A103F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09700" y="3448050"/>
            <a:ext cx="6972300" cy="2009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sr-Latn-RS" dirty="0"/>
              <a:t>Shut Your Pi-Hole</a:t>
            </a:r>
            <a:endParaRPr lang="hr-HR" altLang="sr-Latn-RS" dirty="0"/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37E60BA2-92E4-4970-9EFC-5ACCF7471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146675" y="5426075"/>
            <a:ext cx="3208338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r-Latn-RS" dirty="0" err="1"/>
              <a:t>Testival</a:t>
            </a:r>
            <a:r>
              <a:rPr lang="en-US" altLang="sr-Latn-RS" dirty="0"/>
              <a:t> Meetup #45</a:t>
            </a:r>
          </a:p>
          <a:p>
            <a:r>
              <a:rPr lang="en-US" altLang="sr-Latn-RS" dirty="0"/>
              <a:t>Renato </a:t>
            </a:r>
            <a:r>
              <a:rPr lang="hr-HR" altLang="sr-Latn-RS" dirty="0"/>
              <a:t>Ćurić \\ 12.02.2019.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C3C419-E88F-4E2B-B542-04711D7C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2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73D03-4416-4E55-B05E-7A16B897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9145588" cy="56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7965E-B989-4CA2-B66B-BF34F452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2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258FF-1CD0-4018-899A-AC8BE37FA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291"/>
            <a:ext cx="9145588" cy="48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>
            <a:extLst>
              <a:ext uri="{FF2B5EF4-FFF2-40B4-BE49-F238E27FC236}">
                <a16:creationId xmlns:a16="http://schemas.microsoft.com/office/drawing/2014/main" id="{89731614-7115-40C9-B555-5625D0E720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6563" y="192638"/>
            <a:ext cx="8272462" cy="70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sr-Latn-RS" dirty="0"/>
              <a:t>Cheers</a:t>
            </a:r>
            <a:endParaRPr lang="hr-HR" alt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25C7D-311F-4308-B2D2-14FAC3D7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00" y="2012679"/>
            <a:ext cx="5820587" cy="388674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>
            <a:extLst>
              <a:ext uri="{FF2B5EF4-FFF2-40B4-BE49-F238E27FC236}">
                <a16:creationId xmlns:a16="http://schemas.microsoft.com/office/drawing/2014/main" id="{7687F50C-FEE5-404F-8C4B-991844C9BB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6563" y="355600"/>
            <a:ext cx="8272462" cy="70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sr-Latn-RS" dirty="0"/>
              <a:t>What is a Pi-Hole?</a:t>
            </a:r>
            <a:endParaRPr lang="hr-HR" altLang="sr-Lat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47454-1DED-49A8-9730-A4851FD4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5938"/>
            <a:ext cx="8231188" cy="4340225"/>
          </a:xfrm>
        </p:spPr>
        <p:txBody>
          <a:bodyPr/>
          <a:lstStyle/>
          <a:p>
            <a:pPr>
              <a:defRPr/>
            </a:pPr>
            <a:r>
              <a:rPr lang="en-US" dirty="0"/>
              <a:t>Pi-hole is a Linux network-level advertisement and internet tracker blocking application which acts as a DNS sinkhole, intended for use on a private network</a:t>
            </a:r>
            <a:endParaRPr lang="hr-HR" dirty="0"/>
          </a:p>
          <a:p>
            <a:pPr>
              <a:defRPr/>
            </a:pPr>
            <a:r>
              <a:rPr lang="en-US" dirty="0"/>
              <a:t>Created for embedded systems but can be used on other devices running Linux</a:t>
            </a:r>
          </a:p>
          <a:p>
            <a:pPr>
              <a:defRPr/>
            </a:pPr>
            <a:r>
              <a:rPr lang="en-US" dirty="0"/>
              <a:t>Can also block adverts in unconventional positions, such as on Android, iOS and smart TVs</a:t>
            </a:r>
          </a:p>
          <a:p>
            <a:pPr>
              <a:defRPr/>
            </a:pPr>
            <a:r>
              <a:rPr lang="en-US" dirty="0"/>
              <a:t>Open source</a:t>
            </a:r>
          </a:p>
          <a:p>
            <a:pPr>
              <a:defRPr/>
            </a:pPr>
            <a:endParaRPr lang="hr-H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D700B-40D3-4E36-8A8F-1153D649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Pi-Hole as a traditional firewall that blocks advertisements for all devices connected to the same network as the Pi-Hole, where traditional ad blockers run inside the user’s browser</a:t>
            </a:r>
          </a:p>
          <a:p>
            <a:r>
              <a:rPr lang="hr-HR" dirty="0"/>
              <a:t>DNS server for </a:t>
            </a:r>
            <a:r>
              <a:rPr lang="hr-HR" dirty="0" err="1"/>
              <a:t>private</a:t>
            </a:r>
            <a:r>
              <a:rPr lang="hr-HR" dirty="0"/>
              <a:t> network</a:t>
            </a:r>
            <a:r>
              <a:rPr lang="en-US" dirty="0"/>
              <a:t>s</a:t>
            </a:r>
          </a:p>
          <a:p>
            <a:r>
              <a:rPr lang="en-US" dirty="0"/>
              <a:t>Has lists of advert and tracking domains from predefined sources</a:t>
            </a:r>
          </a:p>
          <a:p>
            <a:r>
              <a:rPr lang="en-US" dirty="0"/>
              <a:t>Refuse to resolve requested domain and respond to the requesting device with a blank webpage</a:t>
            </a:r>
          </a:p>
          <a:p>
            <a:r>
              <a:rPr lang="en-US" dirty="0"/>
              <a:t>Blacklist/Whitelist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C06BA-2AE5-4BE7-BDC5-38791BC1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2980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37265-D017-403B-808B-07905EDAA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4" y="1315611"/>
            <a:ext cx="6087779" cy="51867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804D39-998C-4E48-AD2D-5C4C1249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295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813BE-31CD-4A87-85D2-0B1C7EFE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1</a:t>
            </a:r>
            <a:endParaRPr lang="hr-HR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CF4ECD8-D9D4-49A1-8D99-D885CCB06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7" y="1229572"/>
            <a:ext cx="3675707" cy="562842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AF21EE-81C0-4242-96FC-F4090261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3" y="1229572"/>
            <a:ext cx="3675708" cy="56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81550-8916-4230-A887-8BD6795A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1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C113F-BC0A-4CA6-95D8-8000E5A4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4" y="1240225"/>
            <a:ext cx="8231188" cy="43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CE8EB-C341-48CC-80F6-F8612A40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1</a:t>
            </a:r>
            <a:endParaRPr lang="hr-H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0FD5F7-D509-4847-8CAE-D4DCB5A5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4" y="1697088"/>
            <a:ext cx="8231188" cy="34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6A296-7BDB-42E8-B715-D74CC99EE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4" y="1913166"/>
            <a:ext cx="8231188" cy="303166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3DF1F7-F86F-4974-9DF5-C63F4D49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08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CCC41-CBBA-4B3E-9021-4DF63099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 Part 2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C8DB-2042-4CCF-ACCB-53EAE92B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1" y="1057274"/>
            <a:ext cx="3871003" cy="5927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40C52-858F-48AF-B3D7-7B1E8007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5" y="1057275"/>
            <a:ext cx="3871003" cy="59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8139"/>
      </p:ext>
    </p:extLst>
  </p:cSld>
  <p:clrMapOvr>
    <a:masterClrMapping/>
  </p:clrMapOvr>
</p:sld>
</file>

<file path=ppt/theme/theme1.xml><?xml version="1.0" encoding="utf-8"?>
<a:theme xmlns:a="http://schemas.openxmlformats.org/drawingml/2006/main" name="KING_predstavljanje_tvrtke">
  <a:themeElements>
    <a:clrScheme name="KING">
      <a:dk1>
        <a:srgbClr val="404040"/>
      </a:dk1>
      <a:lt1>
        <a:sysClr val="window" lastClr="FFFFFF"/>
      </a:lt1>
      <a:dk2>
        <a:srgbClr val="404040"/>
      </a:dk2>
      <a:lt2>
        <a:srgbClr val="EEECE1"/>
      </a:lt2>
      <a:accent1>
        <a:srgbClr val="BE0000"/>
      </a:accent1>
      <a:accent2>
        <a:srgbClr val="E10078"/>
      </a:accent2>
      <a:accent3>
        <a:srgbClr val="BE008C"/>
      </a:accent3>
      <a:accent4>
        <a:srgbClr val="500A5F"/>
      </a:accent4>
      <a:accent5>
        <a:srgbClr val="96BE0F"/>
      </a:accent5>
      <a:accent6>
        <a:srgbClr val="008C2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Djelatnici3">
      <a:srgbClr val="004623"/>
    </a:custClr>
    <a:custClr name="Infrastruktura1">
      <a:srgbClr val="6EE1FF"/>
    </a:custClr>
    <a:custClr name="Infrastruktura2">
      <a:srgbClr val="1987C8"/>
    </a:custClr>
    <a:custClr name="Infrastruktura3">
      <a:srgbClr val="0A3C69"/>
    </a:custClr>
    <a:custClr name="Informacije1">
      <a:srgbClr val="F5C237"/>
    </a:custClr>
    <a:custClr name="Informacije2">
      <a:srgbClr val="FA6446"/>
    </a:custClr>
    <a:custClr name="Informacije3">
      <a:srgbClr val="A00A2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80FE379CF48D45B7B3E4E68F1C892C" ma:contentTypeVersion="1" ma:contentTypeDescription="Create a new document." ma:contentTypeScope="" ma:versionID="78667bae56b378f0b02c6b39f887369d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c79c8594d4fa4c9fd200c91a62336472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7701F296-7882-40F8-B6C8-ED6F3193F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E10434-F393-4D2E-B6BB-ADF962EE0368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</Words>
  <Application>Microsoft Office PowerPoint</Application>
  <PresentationFormat>Custom</PresentationFormat>
  <Paragraphs>25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KING_predstavljanje_tvrtke</vt:lpstr>
      <vt:lpstr>Shut Your Pi-Hole</vt:lpstr>
      <vt:lpstr>What is a Pi-Hole?</vt:lpstr>
      <vt:lpstr>How does it work?</vt:lpstr>
      <vt:lpstr>Dashboard</vt:lpstr>
      <vt:lpstr>In Action Part 1</vt:lpstr>
      <vt:lpstr>In Action Part 1</vt:lpstr>
      <vt:lpstr>In Action Part 1</vt:lpstr>
      <vt:lpstr>Statistics</vt:lpstr>
      <vt:lpstr>In Action Part 2</vt:lpstr>
      <vt:lpstr>In Action Part 2</vt:lpstr>
      <vt:lpstr>In Action Part 2</vt:lpstr>
      <vt:lpstr>Cheers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2013-01-14T12:11:54Z</dcterms:created>
  <dcterms:modified xsi:type="dcterms:W3CDTF">2019-02-12T12:39:02Z</dcterms:modified>
</cp:coreProperties>
</file>